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312" r:id="rId2"/>
    <p:sldId id="377" r:id="rId3"/>
    <p:sldId id="410" r:id="rId4"/>
    <p:sldId id="409" r:id="rId5"/>
    <p:sldId id="394" r:id="rId6"/>
    <p:sldId id="414" r:id="rId7"/>
    <p:sldId id="412" r:id="rId8"/>
    <p:sldId id="398" r:id="rId9"/>
    <p:sldId id="413" r:id="rId10"/>
    <p:sldId id="385" r:id="rId11"/>
    <p:sldId id="415" r:id="rId12"/>
  </p:sldIdLst>
  <p:sldSz cx="12192000" cy="6858000"/>
  <p:notesSz cx="6797675" cy="9928225"/>
  <p:defaultTextStyle>
    <a:defPPr>
      <a:defRPr lang="kk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AEAEA"/>
    <a:srgbClr val="CCECFF"/>
    <a:srgbClr val="E1F4FF"/>
    <a:srgbClr val="FEE8FB"/>
    <a:srgbClr val="F0F8FA"/>
    <a:srgbClr val="FFF7FE"/>
    <a:srgbClr val="E7E7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6433" autoAdjust="0"/>
  </p:normalViewPr>
  <p:slideViewPr>
    <p:cSldViewPr snapToGrid="0">
      <p:cViewPr>
        <p:scale>
          <a:sx n="115" d="100"/>
          <a:sy n="115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840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840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20404FAD-7E9E-4083-B556-F8EC02BD4A3D}" type="datetimeFigureOut">
              <a:rPr lang="kk-KZ" smtClean="0"/>
              <a:pPr/>
              <a:t>29.03.2018</a:t>
            </a:fld>
            <a:endParaRPr lang="kk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kk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88" y="4778009"/>
            <a:ext cx="5439101" cy="3908988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817"/>
            <a:ext cx="2946247" cy="49840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26" y="9429817"/>
            <a:ext cx="2946246" cy="49840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02406821-E20B-4EAD-9251-D01A99312ADF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53882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06821-E20B-4EAD-9251-D01A99312ADF}" type="slidenum">
              <a:rPr lang="kk-KZ" smtClean="0"/>
              <a:pPr/>
              <a:t>10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434144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0221-6870-4F9B-A53F-54C385C9AC71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710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866A-3EFB-4ABB-A8D0-A528ECD93627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13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C6EE-098A-4150-90AF-0E58F4ECEF3B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77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3FD3-CF06-4562-B1BA-99048F79D808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13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A24B-E95E-49CB-AC09-1C048871E090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5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13E6-0B26-4566-8C51-4B064C6AD81C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994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C181-2D5C-4A3F-B7D0-4E63BAF42401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601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254F-F414-4291-A68A-14772CFD3ADE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72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89B9-26CC-4157-8504-C2B3D3E1445F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7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CE27-2A3E-44DD-971C-CECCCF311ECF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9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4618-0095-4815-9FA4-4D9198A17749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0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4D764-6DE9-4926-9D5B-6D1833BDA560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66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02215" y="1535224"/>
            <a:ext cx="698941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Аттестация </a:t>
            </a:r>
            <a:endParaRPr lang="ru-RU" sz="3600" b="1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педагогических работников </a:t>
            </a:r>
          </a:p>
          <a:p>
            <a:pPr algn="ctr"/>
            <a:r>
              <a:rPr lang="ru-RU" sz="36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Республики </a:t>
            </a:r>
            <a:r>
              <a:rPr lang="ru-RU" sz="36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Казахстан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930647" y="6276860"/>
            <a:ext cx="1846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Январь, 2018 г.</a:t>
            </a:r>
            <a:endParaRPr lang="ru-RU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66405" y="3341076"/>
            <a:ext cx="16610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Проект</a:t>
            </a:r>
            <a:endParaRPr lang="ru-RU" sz="32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3888" y="394571"/>
            <a:ext cx="10356112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ДЕПАРТАМЕНТ ДОШКОЛЬНОГО И СРЕДНЕГО ОБРАЗОВАНИЯ</a:t>
            </a:r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Stella.Ibraeva\Desktop\attestacij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445" y="4030082"/>
            <a:ext cx="5648990" cy="2054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92" y="163092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8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175150" y="964293"/>
            <a:ext cx="2007236" cy="300847"/>
          </a:xfrm>
          <a:prstGeom prst="roundRect">
            <a:avLst>
              <a:gd name="adj" fmla="val 4481"/>
            </a:avLst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Педагог-исследователь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917412" y="964293"/>
            <a:ext cx="2181561" cy="308860"/>
          </a:xfrm>
          <a:prstGeom prst="roundRect">
            <a:avLst>
              <a:gd name="adj" fmla="val 4481"/>
            </a:avLst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Педагог-эксперт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917412" y="1414130"/>
            <a:ext cx="2181561" cy="1803457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навыками анализа учебно-методической работы по предмету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175151" y="1414130"/>
            <a:ext cx="2002042" cy="1803458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навыками разработки учебных программ, методики обучения, воспитания и оценивания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105288" y="1404700"/>
            <a:ext cx="1918619" cy="1812888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Знает содержание учебного предмета, методику преподавания и оценивания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105870" y="3320478"/>
            <a:ext cx="1760950" cy="916932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индивидуальный подход в обучении с учетом потребностей учащихся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932893" y="3293837"/>
            <a:ext cx="2181561" cy="950836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дифференцированный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подход в обучении с учетом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способностей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учащихся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175151" y="3273275"/>
            <a:ext cx="2002042" cy="971397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Обеспечивает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развитие исследовательских навыков учащихся, имеет победителей 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областных, республиканских 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олимпиад, конкурсов</a:t>
            </a:r>
          </a:p>
          <a:p>
            <a:pPr algn="ctr"/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21178" y="3320478"/>
            <a:ext cx="1918619" cy="924194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обучение </a:t>
            </a:r>
            <a:b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классе с учетом психолого-возрастных особенностей учащихся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100085" y="4317394"/>
            <a:ext cx="1766735" cy="1241505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навыками профессионально-педагогического диалога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917412" y="4307078"/>
            <a:ext cx="2181561" cy="1251821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наставничество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/>
            </a:r>
            <a:b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конструктивно определяет приоритеты  профессионального развития: собственного и коллег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8175151" y="4317394"/>
            <a:ext cx="2002042" cy="1241506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наставничество </a:t>
            </a:r>
            <a:b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конструктивно определяет стратегии развития </a:t>
            </a:r>
            <a:b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педагогическом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сообществе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, является 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руководителем методических 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объединений школ, районов </a:t>
            </a:r>
            <a:endParaRPr lang="ru-RU" sz="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130874" y="4317395"/>
            <a:ext cx="1918619" cy="1226102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Знает основы профессионально-педагогического общения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080305" y="5614586"/>
            <a:ext cx="1778659" cy="888769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общепедагогическим уровнем ИКТ-компетентности</a:t>
            </a:r>
          </a:p>
          <a:p>
            <a:pPr algn="ctr"/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917412" y="5614587"/>
            <a:ext cx="2181561" cy="888769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В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ладеет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навыками анализа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образовательных ресурсов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8175151" y="5614587"/>
            <a:ext cx="2002042" cy="888768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навыками разработки образовательных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ресурсов, активно пользуется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ru-RU" sz="10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ЦОРами</a:t>
            </a:r>
            <a:endParaRPr lang="ru-RU" sz="10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130874" y="5614586"/>
            <a:ext cx="1918619" cy="888770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</a:t>
            </a:r>
            <a:r>
              <a:rPr lang="ru-RU" sz="10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общепользовательским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уровнем ИКТ-компетентности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076640" y="191472"/>
            <a:ext cx="9540965" cy="53860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ПРОФЕССИОНАЛЬНЫЕ КОМПЕТЕНЦИИ ПО КВАЛИФИКАЦИОННЫМ КАТЕГОРИЯМ</a:t>
            </a:r>
            <a:endParaRPr lang="ru-RU" sz="2000" b="1" dirty="0">
              <a:solidFill>
                <a:srgbClr val="002060"/>
              </a:solidFill>
              <a:latin typeface="Century Gothic" panose="020B0502020202020204" pitchFamily="34" charset="0"/>
              <a:ea typeface="+mj-ea"/>
              <a:cs typeface="+mj-cs"/>
            </a:endParaRPr>
          </a:p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(последующий уровень включает критерии предыдущего) </a:t>
            </a:r>
            <a:endParaRPr lang="en-US" sz="20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3353" y="6555816"/>
            <a:ext cx="7300234" cy="25391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*</a:t>
            </a:r>
            <a:r>
              <a:rPr lang="ru-RU" sz="10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Структура ИКТ-компетентности учителей. Рекомендации ЮНЕСКО, </a:t>
            </a:r>
            <a:r>
              <a:rPr lang="en-US" sz="10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UNESCO </a:t>
            </a:r>
            <a:r>
              <a:rPr lang="en-US" sz="10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2011 </a:t>
            </a:r>
            <a:endParaRPr lang="ru-RU" sz="10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23353" y="1414130"/>
            <a:ext cx="1907327" cy="1803458"/>
          </a:xfrm>
          <a:prstGeom prst="roundRect">
            <a:avLst>
              <a:gd name="adj" fmla="val 5943"/>
            </a:avLst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Профессиональные знания и 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навыки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Эффективность </a:t>
            </a: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преподавания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47370" y="3320478"/>
            <a:ext cx="1907327" cy="949967"/>
          </a:xfrm>
          <a:prstGeom prst="roundRect">
            <a:avLst>
              <a:gd name="adj" fmla="val 7015"/>
            </a:avLst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Психолого-педагогические знания и навыки развития личности ученика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47370" y="4326940"/>
            <a:ext cx="1907326" cy="1201583"/>
          </a:xfrm>
          <a:prstGeom prst="roundRect">
            <a:avLst>
              <a:gd name="adj" fmla="val 8088"/>
            </a:avLst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Навыки эффективного взаимодействия 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/>
            </a:r>
            <a:b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</a:t>
            </a: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педагогическом сообществе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23356" y="5614586"/>
            <a:ext cx="1907326" cy="888770"/>
          </a:xfrm>
          <a:prstGeom prst="roundRect">
            <a:avLst>
              <a:gd name="adj" fmla="val 9003"/>
            </a:avLst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Компьютерная грамотность 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/>
            </a:r>
            <a:b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ИКТ компетенции*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0253329" y="964293"/>
            <a:ext cx="1796920" cy="305144"/>
          </a:xfrm>
          <a:prstGeom prst="roundRect">
            <a:avLst>
              <a:gd name="adj" fmla="val 4481"/>
            </a:avLst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Педагог-мастер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10253328" y="1414130"/>
            <a:ext cx="1792271" cy="1632471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имеет авторскую программу или является автором (соавтором) изданных учебников/учебно-методических пособий/монографий/проектных работ, получивших одобрение и распространение на республиканском 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уровне, ведение предметов на английском языке, является участником республиканских, международных конкурсов </a:t>
            </a:r>
            <a:endParaRPr lang="ru-RU" sz="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10253329" y="3264728"/>
            <a:ext cx="1792271" cy="956896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Обеспечивает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развитие 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навыков научного проектирования, имеет победителей республиканских,  международных  олимпиад, конкурсов</a:t>
            </a:r>
            <a:endParaRPr lang="ru-RU" sz="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0253328" y="4326940"/>
            <a:ext cx="1792271" cy="1279429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наставничество </a:t>
            </a:r>
            <a:b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прогнозирует стратегии развития сети профессионального сообщества, является руководителем методических объединений района, города, области, модератором по предмету</a:t>
            </a:r>
            <a:b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endParaRPr lang="ru-RU" sz="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0253637" y="5614587"/>
            <a:ext cx="1792271" cy="888768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навыками анализа образовательных ресурсов, является разработчиком </a:t>
            </a:r>
            <a:r>
              <a:rPr lang="ru-RU" sz="8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ЦОРов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, активно пользуется ими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100085" y="1414130"/>
            <a:ext cx="1758892" cy="1803458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методикой преподавания и оценивания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169313" y="964293"/>
            <a:ext cx="1907327" cy="295466"/>
          </a:xfrm>
          <a:prstGeom prst="roundRect">
            <a:avLst>
              <a:gd name="adj" fmla="val 8482"/>
            </a:avLst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Поля профессиональной компетенции </a:t>
            </a:r>
            <a:endParaRPr lang="ru-RU" sz="1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081843" y="964293"/>
            <a:ext cx="1809931" cy="308499"/>
          </a:xfrm>
          <a:prstGeom prst="roundRect">
            <a:avLst>
              <a:gd name="adj" fmla="val 4481"/>
            </a:avLst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Педагог-модератор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2123886" y="964293"/>
            <a:ext cx="1918619" cy="288506"/>
          </a:xfrm>
          <a:prstGeom prst="roundRect">
            <a:avLst>
              <a:gd name="adj" fmla="val 4481"/>
            </a:avLst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едагог</a:t>
            </a:r>
          </a:p>
        </p:txBody>
      </p:sp>
      <p:pic>
        <p:nvPicPr>
          <p:cNvPr id="34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15" y="-5576"/>
            <a:ext cx="1114122" cy="1114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10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30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04948" y="152641"/>
            <a:ext cx="102614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</a:rPr>
              <a:t>АТТЕСТАЦИЯ ПО КВАЛИФИКАЦИОННОЙ КАТЕГОРИИ «ПЕДАГОГ-МАСТЕР</a:t>
            </a:r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» </a:t>
            </a:r>
            <a:r>
              <a:rPr lang="ru-RU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(АОО НИШ)</a:t>
            </a:r>
            <a:endParaRPr lang="ru-RU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1520" y="720090"/>
            <a:ext cx="4971687" cy="58085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458725" y="739013"/>
            <a:ext cx="6563942" cy="5789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2590" y="920117"/>
            <a:ext cx="4695151" cy="327812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I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ЭТАП</a:t>
            </a:r>
          </a:p>
          <a:p>
            <a:pPr algn="ctr"/>
            <a:endParaRPr lang="kk-KZ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55733" y="1456174"/>
            <a:ext cx="6224747" cy="783904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КОМПЛЕКСНОЕ АНАЛИТИЧЕСКОЕ 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ОБОБЩЕНИЕ 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ИТОГОВ ДЕЯТЕЛЬНОСТИ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52590" y="1456173"/>
            <a:ext cx="4695151" cy="1351904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НАЦИОНАЛЬНОЕ 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КВАЛИФИКАЦИОННОЕ ТЕСТИРОВАНИЕ</a:t>
            </a:r>
          </a:p>
          <a:p>
            <a:pPr algn="ctr"/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70% - ПРЕДМЕТНЫЕ ЗНАНИЯ</a:t>
            </a:r>
          </a:p>
          <a:p>
            <a:pPr algn="ctr"/>
            <a:r>
              <a:rPr lang="ru-RU" sz="14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30% - ПЕДАГОГИКА, ПСИХОЛОГИЯ, МЕТОДИКА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655733" y="900530"/>
            <a:ext cx="6224747" cy="340015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II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ЭТАП</a:t>
            </a:r>
          </a:p>
          <a:p>
            <a:pPr algn="ctr"/>
            <a:endParaRPr lang="kk-KZ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9811742" y="2325509"/>
            <a:ext cx="2025531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Качество преподавания</a:t>
            </a:r>
            <a:endParaRPr lang="ru-RU" sz="2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674272" y="2325509"/>
            <a:ext cx="1793328" cy="18158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Текущие результаты обучающихся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</a:t>
            </a:r>
            <a:r>
              <a:rPr lang="ru-RU" sz="1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суммативного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 оценивания 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ВОУД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ЕНТ</a:t>
            </a:r>
            <a:endParaRPr lang="ru-RU" sz="14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7518999" y="2325509"/>
            <a:ext cx="2221513" cy="18158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Достижения обучающихся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Конкурсов, олимпиад</a:t>
            </a:r>
          </a:p>
          <a:p>
            <a:pPr algn="ctr"/>
            <a:endParaRPr lang="ru-RU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28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9818537" y="2942296"/>
            <a:ext cx="2018736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Мониторинг ЦПИ</a:t>
            </a:r>
          </a:p>
          <a:p>
            <a:pPr marL="85725" indent="-85725">
              <a:buAutoNum type="arabicPeriod"/>
            </a:pP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Наблюдение уроков</a:t>
            </a:r>
          </a:p>
          <a:p>
            <a:pPr marL="85725" indent="-85725">
              <a:buAutoNum type="arabicPeriod"/>
            </a:pP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Предоставление обратной связи</a:t>
            </a:r>
            <a:endParaRPr lang="ru-RU" sz="2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02F75E7C-0362-4B86-9C62-C6409A212FD1}"/>
              </a:ext>
            </a:extLst>
          </p:cNvPr>
          <p:cNvSpPr/>
          <p:nvPr/>
        </p:nvSpPr>
        <p:spPr>
          <a:xfrm>
            <a:off x="395015" y="4405695"/>
            <a:ext cx="4752726" cy="9389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Организация и проведение национального квалификационного тестирования в регионах</a:t>
            </a:r>
          </a:p>
          <a:p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42900" indent="-342900" algn="ctr">
              <a:buAutoNum type="arabicPeriod"/>
            </a:pPr>
            <a:endParaRPr lang="kk-KZ" sz="1600" b="1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8D2D7429-3D61-4BAC-8ECC-94CFDBABAF33}"/>
              </a:ext>
            </a:extLst>
          </p:cNvPr>
          <p:cNvSpPr/>
          <p:nvPr/>
        </p:nvSpPr>
        <p:spPr>
          <a:xfrm>
            <a:off x="395015" y="5519731"/>
            <a:ext cx="4752726" cy="8891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Проведение пробного квалификационного тестирования в регионах</a:t>
            </a:r>
          </a:p>
          <a:p>
            <a:endParaRPr lang="kk-KZ" sz="1600" b="1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187BAA76-0AB5-4276-80F1-311AAE7E1B45}"/>
              </a:ext>
            </a:extLst>
          </p:cNvPr>
          <p:cNvSpPr/>
          <p:nvPr/>
        </p:nvSpPr>
        <p:spPr>
          <a:xfrm>
            <a:off x="395015" y="3042884"/>
            <a:ext cx="4752727" cy="11851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6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Разработка национального квалификационного тестирования для квалификационной категории «педагог-мастер»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C6829144-9F46-4D4F-9E91-8C411AF1A763}"/>
              </a:ext>
            </a:extLst>
          </p:cNvPr>
          <p:cNvSpPr/>
          <p:nvPr/>
        </p:nvSpPr>
        <p:spPr>
          <a:xfrm>
            <a:off x="5655733" y="4259360"/>
            <a:ext cx="6181540" cy="6273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6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Мониторинг практики «педагогов-исследователей» и «педагогов-мастеров»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5A53EC25-D5A4-42F4-B088-E58651A02C95}"/>
              </a:ext>
            </a:extLst>
          </p:cNvPr>
          <p:cNvSpPr/>
          <p:nvPr/>
        </p:nvSpPr>
        <p:spPr>
          <a:xfrm>
            <a:off x="5674271" y="5026275"/>
            <a:ext cx="6163001" cy="6273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6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Обучение проведению исследования практики </a:t>
            </a:r>
            <a:r>
              <a:rPr lang="kk-KZ" sz="14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(исследование урока, исследование в действии)</a:t>
            </a:r>
            <a:endParaRPr lang="kk-KZ" sz="1600" b="1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B67CE2A0-D6A5-4800-8756-B4B4982B23D6}"/>
              </a:ext>
            </a:extLst>
          </p:cNvPr>
          <p:cNvSpPr/>
          <p:nvPr/>
        </p:nvSpPr>
        <p:spPr>
          <a:xfrm>
            <a:off x="5655733" y="5800586"/>
            <a:ext cx="6181540" cy="6273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6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Методическое сопровождение процедур оценивания педагогов по аттестации</a:t>
            </a:r>
          </a:p>
        </p:txBody>
      </p:sp>
    </p:spTree>
    <p:extLst>
      <p:ext uri="{BB962C8B-B14F-4D97-AF65-F5344CB8AC3E}">
        <p14:creationId xmlns:p14="http://schemas.microsoft.com/office/powerpoint/2010/main" val="2424301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85460" y="285270"/>
            <a:ext cx="5762847" cy="76735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ЦЕЛИ АТТЕСТАЦИИ</a:t>
            </a:r>
            <a:endParaRPr lang="ru-RU" sz="28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609599" y="1301424"/>
            <a:ext cx="5068187" cy="708129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Согласно действующим Правилам:</a:t>
            </a:r>
          </a:p>
          <a:p>
            <a:pPr algn="ctr"/>
            <a:endParaRPr lang="ru-R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612992" y="2483211"/>
            <a:ext cx="5054161" cy="2205732"/>
          </a:xfrm>
          <a:ln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определение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соответствия педагогического работника и приравненных к ним лиц квалификационным требованиям на основе оценки его профессиональной компетентности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обеспечение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единого подхода при проведении аттестации педагогических работников организаций образования.</a:t>
            </a:r>
          </a:p>
          <a:p>
            <a:pPr marL="0" indent="0">
              <a:spcBef>
                <a:spcPts val="0"/>
              </a:spcBef>
            </a:pP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6453963" y="1301425"/>
            <a:ext cx="5128437" cy="69283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Предлагается следующее дополнение:</a:t>
            </a:r>
          </a:p>
          <a:p>
            <a:endParaRPr lang="ru-R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6443330" y="2419413"/>
            <a:ext cx="5139075" cy="3673028"/>
          </a:xfrm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определение соответствия педагогического работника или приравненного к нему лица требованиям квалификационной категории на основе оценки профессиональной компетентности педагогических работников и приравненных к ним лиц, 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обеспечение единого подхода при проведении аттестации педагогических работников и приравненных к ним лиц организаций образования, 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повышение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</a:rPr>
              <a:t>качества 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преподавания</a:t>
            </a: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105012" y="6386549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8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2</a:t>
            </a:fld>
            <a:endParaRPr lang="ru-RU" sz="1800" dirty="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263" y="57173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трелка вниз 1"/>
          <p:cNvSpPr/>
          <p:nvPr/>
        </p:nvSpPr>
        <p:spPr>
          <a:xfrm>
            <a:off x="2445487" y="2087512"/>
            <a:ext cx="1148317" cy="308344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8626547" y="2053839"/>
            <a:ext cx="1148317" cy="308344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Users\Stella.Ibraeva\Desktop\1ea73f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605" y="4720840"/>
            <a:ext cx="3808321" cy="2030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85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Прямоугольник 68"/>
          <p:cNvSpPr/>
          <p:nvPr/>
        </p:nvSpPr>
        <p:spPr>
          <a:xfrm>
            <a:off x="8912275" y="4941168"/>
            <a:ext cx="3193379" cy="150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143339" y="4905164"/>
            <a:ext cx="4752528" cy="18362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8880309" y="2817127"/>
            <a:ext cx="3193379" cy="1944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231904" y="2817128"/>
            <a:ext cx="3360373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43339" y="2817127"/>
            <a:ext cx="4750444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8880309" y="692696"/>
            <a:ext cx="3193379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231904" y="692696"/>
            <a:ext cx="3360373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43339" y="692696"/>
            <a:ext cx="4704523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99723" y="188640"/>
            <a:ext cx="8448939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ДЕЙСТВУЮЩАЯ СИСТЕМА АТТЕСТАЦИИ ПЕДАГОГОВ</a:t>
            </a:r>
            <a:endParaRPr lang="ru-RU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9349" y="188640"/>
            <a:ext cx="3456384" cy="2880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Б/З     </a:t>
            </a:r>
            <a:r>
              <a:rPr lang="kk-KZ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ІІ    І    выс. кат </a:t>
            </a:r>
            <a:endParaRPr lang="ru-RU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9349" y="908720"/>
            <a:ext cx="4416491" cy="45843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Подача заявления на аттестацию</a:t>
            </a:r>
          </a:p>
          <a:p>
            <a:pPr algn="ctr"/>
            <a:r>
              <a:rPr lang="kk-KZ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Май</a:t>
            </a:r>
            <a:endParaRPr lang="kk-KZ" sz="11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7381" y="2924944"/>
            <a:ext cx="4128459" cy="57606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Рассмотрение комиссиями 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рай/гор отделов образования (ноябрь)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9349" y="1772816"/>
            <a:ext cx="1728192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ІІ кат </a:t>
            </a:r>
          </a:p>
          <a:p>
            <a:pPr algn="ctr"/>
            <a:r>
              <a:rPr lang="kk-KZ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(в школе</a:t>
            </a:r>
            <a:r>
              <a:rPr lang="ru-RU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присвоение/ подтверждение/отказ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103445" y="1376772"/>
            <a:ext cx="0" cy="39604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735627" y="1367154"/>
            <a:ext cx="0" cy="39604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063552" y="1772816"/>
            <a:ext cx="1344149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І кат </a:t>
            </a:r>
          </a:p>
          <a:p>
            <a:pPr algn="ctr"/>
            <a:r>
              <a:rPr lang="kk-KZ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(в РОО/ГОО</a:t>
            </a:r>
            <a:r>
              <a:rPr lang="ru-RU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175787" y="1367154"/>
            <a:ext cx="0" cy="39604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499544" y="1772816"/>
            <a:ext cx="1156296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Высшая</a:t>
            </a:r>
          </a:p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кат </a:t>
            </a:r>
          </a:p>
          <a:p>
            <a:pPr algn="ctr"/>
            <a:r>
              <a:rPr lang="kk-KZ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(УО</a:t>
            </a:r>
            <a:r>
              <a:rPr lang="ru-RU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519936" y="908720"/>
            <a:ext cx="2784309" cy="151216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Рассмотрение заявления в школе </a:t>
            </a:r>
            <a:r>
              <a:rPr lang="kk-KZ" sz="12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(посещение уроков, открытые уроки, мероприятия, </a:t>
            </a:r>
          </a:p>
          <a:p>
            <a:pPr algn="ctr"/>
            <a:r>
              <a:rPr lang="kk-KZ" sz="12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работа в МО)</a:t>
            </a:r>
          </a:p>
          <a:p>
            <a:pPr algn="ctr"/>
            <a:r>
              <a:rPr lang="kk-KZ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д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ля І  и высшей категорий (сентябрь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  <a:endParaRPr lang="kk-KZ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072331" y="836712"/>
            <a:ext cx="2784309" cy="158417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Подача материалов </a:t>
            </a:r>
            <a:r>
              <a:rPr lang="kk-KZ" sz="12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(портфолио) </a:t>
            </a:r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аттестуемого </a:t>
            </a: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отдел образования</a:t>
            </a: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района/города </a:t>
            </a:r>
          </a:p>
          <a:p>
            <a:pPr algn="ctr"/>
            <a:r>
              <a:rPr lang="kk-KZ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для І  и высшей категорий 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(октябрь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  <a:endParaRPr lang="kk-KZ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4847861" y="1367154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8592277" y="1339945"/>
            <a:ext cx="65603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54409" y="3933056"/>
            <a:ext cx="1728192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Присвоение </a:t>
            </a:r>
          </a:p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І кат 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подтверждение/отказ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1618505" y="3501008"/>
            <a:ext cx="0" cy="39604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2635448" y="3933056"/>
            <a:ext cx="1728192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Приказ </a:t>
            </a:r>
          </a:p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о  І кат </a:t>
            </a: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3492449" y="3501008"/>
            <a:ext cx="0" cy="39604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5477991" y="3033151"/>
            <a:ext cx="2784309" cy="151216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Подача материалов </a:t>
            </a:r>
            <a:r>
              <a:rPr lang="kk-KZ" sz="12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(портфолио) </a:t>
            </a:r>
            <a:endParaRPr lang="kk-KZ" sz="1200" i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аттестуемого </a:t>
            </a:r>
            <a:endParaRPr lang="kk-KZ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в </a:t>
            </a:r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управление образования</a:t>
            </a:r>
            <a:endParaRPr lang="kk-KZ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д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ля выс.категории</a:t>
            </a:r>
          </a:p>
          <a:p>
            <a:pPr algn="ctr"/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(январь)</a:t>
            </a:r>
            <a:endParaRPr lang="kk-KZ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Стрелка вправо 34"/>
          <p:cNvSpPr/>
          <p:nvPr/>
        </p:nvSpPr>
        <p:spPr>
          <a:xfrm>
            <a:off x="4895867" y="3352183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9084844" y="2924944"/>
            <a:ext cx="2784309" cy="172819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Рассмотрение материалов аттестуемого </a:t>
            </a:r>
          </a:p>
          <a:p>
            <a:pPr algn="ctr"/>
            <a:r>
              <a:rPr lang="kk-KZ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э</a:t>
            </a:r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кспертной комиссией УО</a:t>
            </a:r>
          </a:p>
          <a:p>
            <a:pPr algn="ctr"/>
            <a:r>
              <a:rPr lang="kk-KZ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Д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оработка в соответствии с заявленной категорией</a:t>
            </a:r>
          </a:p>
          <a:p>
            <a:pPr algn="ctr"/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(январь-февраль)</a:t>
            </a:r>
          </a:p>
        </p:txBody>
      </p:sp>
      <p:sp>
        <p:nvSpPr>
          <p:cNvPr id="34" name="Стрелка вправо 33"/>
          <p:cNvSpPr/>
          <p:nvPr/>
        </p:nvSpPr>
        <p:spPr>
          <a:xfrm>
            <a:off x="8592277" y="3323257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72075" y="4957384"/>
            <a:ext cx="3983765" cy="70386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Рассмотрение материалов 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аттестуемого комиссией УО (март-апрель)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35360" y="5877272"/>
            <a:ext cx="2183200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Выс. кат. </a:t>
            </a:r>
            <a:r>
              <a:rPr lang="kk-KZ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 для всей области</a:t>
            </a:r>
          </a:p>
          <a:p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І кат – </a:t>
            </a:r>
            <a:r>
              <a:rPr lang="kk-KZ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для областных организаций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2927648" y="5877272"/>
            <a:ext cx="1728192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присвоение/ подтверждение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/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отказ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1" name="Прямая со стрелкой 40"/>
          <p:cNvCxnSpPr>
            <a:endCxn id="39" idx="0"/>
          </p:cNvCxnSpPr>
          <p:nvPr/>
        </p:nvCxnSpPr>
        <p:spPr>
          <a:xfrm>
            <a:off x="1426960" y="5661248"/>
            <a:ext cx="0" cy="21602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2543605" y="6237312"/>
            <a:ext cx="384043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5231904" y="4941168"/>
            <a:ext cx="3360373" cy="18362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5423926" y="4993388"/>
            <a:ext cx="3072341" cy="5958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Приказ</a:t>
            </a:r>
          </a:p>
          <a:p>
            <a:pPr algn="ctr"/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(май-июнь)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5423926" y="5913276"/>
            <a:ext cx="3072341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присвоение/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подтверждение/отказ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 о </a:t>
            </a:r>
            <a:r>
              <a:rPr lang="ru-RU" sz="1000" b="1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выс.кат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  – подтверждение и отказ; для обл. </a:t>
            </a:r>
            <a:r>
              <a:rPr lang="ru-RU" sz="10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организа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 – </a:t>
            </a:r>
            <a:r>
              <a:rPr lang="kk-KZ" sz="1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І </a:t>
            </a:r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кат.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7" name="Прямая со стрелкой 56"/>
          <p:cNvCxnSpPr/>
          <p:nvPr/>
        </p:nvCxnSpPr>
        <p:spPr>
          <a:xfrm>
            <a:off x="6864085" y="5589240"/>
            <a:ext cx="0" cy="324036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Стрелка вправо 51"/>
          <p:cNvSpPr/>
          <p:nvPr/>
        </p:nvSpPr>
        <p:spPr>
          <a:xfrm>
            <a:off x="4915811" y="5301208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9097358" y="5085184"/>
            <a:ext cx="2771796" cy="115212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Организация образования </a:t>
            </a: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готовит сертификат </a:t>
            </a:r>
          </a:p>
          <a:p>
            <a:pPr algn="ctr"/>
            <a:r>
              <a:rPr lang="kk-KZ" sz="12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 присвоении категории, заверенный печатью школы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(август)</a:t>
            </a:r>
          </a:p>
        </p:txBody>
      </p:sp>
      <p:sp>
        <p:nvSpPr>
          <p:cNvPr id="70" name="Стрелка вправо 69"/>
          <p:cNvSpPr/>
          <p:nvPr/>
        </p:nvSpPr>
        <p:spPr>
          <a:xfrm>
            <a:off x="8576237" y="5301208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0" y="3356992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трелка вправо 71"/>
          <p:cNvSpPr/>
          <p:nvPr/>
        </p:nvSpPr>
        <p:spPr>
          <a:xfrm>
            <a:off x="0" y="5229200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8912274" y="6539022"/>
            <a:ext cx="3193380" cy="28042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1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Доплата за категорию с 1 сентября</a:t>
            </a:r>
            <a:endParaRPr lang="kk-KZ" sz="11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731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7976" y="386033"/>
            <a:ext cx="10337787" cy="48056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ПЕРЕХОД НА НОВУЮ МОДЕЛЬ АТТЕСТАЦИИ ПЕДАГОГОВ</a:t>
            </a:r>
            <a:endParaRPr lang="ru-RU" sz="28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392334"/>
            <a:ext cx="5677786" cy="1637947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Для педагогических работников и приравненных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 ним лиц устанавливаются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квалификационные категории: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«педагог», «педагог-модератор»,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«педагог-эксперт», «педагог-исследователь»,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«педагог-мастер»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028014" y="6462708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8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4</a:t>
            </a:fld>
            <a:endParaRPr lang="ru-RU" sz="18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535032" y="2527854"/>
            <a:ext cx="1956185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Педагог-мастер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675089" y="3337803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Высшая категория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535033" y="3337803"/>
            <a:ext cx="195618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Педагог-исследователь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675089" y="4139683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Первая категория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535033" y="4139683"/>
            <a:ext cx="195618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Педагог-эксперт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691706" y="4946606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Вторая категория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551649" y="4946606"/>
            <a:ext cx="1939567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Педагог-модератор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691706" y="5751512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Без категории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551650" y="5751512"/>
            <a:ext cx="1939566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</a:t>
            </a:r>
          </a:p>
        </p:txBody>
      </p:sp>
      <p:sp>
        <p:nvSpPr>
          <p:cNvPr id="28" name="Стрелка вправо 27"/>
          <p:cNvSpPr/>
          <p:nvPr/>
        </p:nvSpPr>
        <p:spPr>
          <a:xfrm>
            <a:off x="8277722" y="5972928"/>
            <a:ext cx="1187866" cy="188008"/>
          </a:xfrm>
          <a:prstGeom prst="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ln>
                <a:solidFill>
                  <a:schemeClr val="bg1"/>
                </a:solidFill>
              </a:ln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8288670" y="5171048"/>
            <a:ext cx="1187866" cy="188008"/>
          </a:xfrm>
          <a:prstGeom prst="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ln>
                <a:solidFill>
                  <a:schemeClr val="bg1"/>
                </a:solidFill>
              </a:ln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8264279" y="4361757"/>
            <a:ext cx="1187866" cy="188008"/>
          </a:xfrm>
          <a:prstGeom prst="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ln>
                <a:solidFill>
                  <a:schemeClr val="bg1"/>
                </a:solidFill>
              </a:ln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Стрелка вправо 30"/>
          <p:cNvSpPr/>
          <p:nvPr/>
        </p:nvSpPr>
        <p:spPr>
          <a:xfrm>
            <a:off x="8272825" y="3582173"/>
            <a:ext cx="1187866" cy="188008"/>
          </a:xfrm>
          <a:prstGeom prst="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ln>
                <a:solidFill>
                  <a:schemeClr val="bg1"/>
                </a:solidFill>
              </a:ln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6675089" y="1367129"/>
            <a:ext cx="2054246" cy="7460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Действующие категории</a:t>
            </a:r>
            <a:endParaRPr lang="ru-RU" sz="1800" b="1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9452145" y="1367129"/>
            <a:ext cx="1996539" cy="7460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Внедряемые категории</a:t>
            </a:r>
            <a:endParaRPr lang="ru-RU" sz="1800" b="1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8259376" y="3306897"/>
            <a:ext cx="1214764" cy="33328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эквивалент</a:t>
            </a:r>
            <a:endParaRPr lang="ru-RU" sz="14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8288670" y="5694139"/>
            <a:ext cx="1214764" cy="33328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эквивалент</a:t>
            </a:r>
            <a:endParaRPr lang="ru-RU" sz="14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6" name="Заголовок 1"/>
          <p:cNvSpPr txBox="1">
            <a:spLocks/>
          </p:cNvSpPr>
          <p:nvPr/>
        </p:nvSpPr>
        <p:spPr>
          <a:xfrm>
            <a:off x="8272589" y="4107600"/>
            <a:ext cx="1214764" cy="33328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эквивалент</a:t>
            </a:r>
            <a:endParaRPr lang="ru-RU" sz="14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7" name="Заголовок 1"/>
          <p:cNvSpPr txBox="1">
            <a:spLocks/>
          </p:cNvSpPr>
          <p:nvPr/>
        </p:nvSpPr>
        <p:spPr>
          <a:xfrm>
            <a:off x="8293262" y="4879804"/>
            <a:ext cx="1214764" cy="33328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эквивалент</a:t>
            </a:r>
            <a:endParaRPr lang="ru-RU" sz="14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24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99" y="0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Stella.Ibraeva\Desktop\p99_62393868306a7570edcd8252cee26d771e324d8a53_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78" y="3878891"/>
            <a:ext cx="2134356" cy="1795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Stella.Ibraeva\Desktop\inde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587" y="2172069"/>
            <a:ext cx="1103221" cy="110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20194" y="3233199"/>
            <a:ext cx="3582894" cy="329320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Действующие квалификационные категории педагогических работников и приравненных к ним лиц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сохраняют свое действие до срока наступления очередной аттестации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</a:p>
          <a:p>
            <a:pPr algn="just"/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Желающие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повысить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категории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подают заявления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на аттестацию по новой системе, сдают национальный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квалификационный тест</a:t>
            </a:r>
          </a:p>
        </p:txBody>
      </p:sp>
    </p:spTree>
    <p:extLst>
      <p:ext uri="{BB962C8B-B14F-4D97-AF65-F5344CB8AC3E}">
        <p14:creationId xmlns:p14="http://schemas.microsoft.com/office/powerpoint/2010/main" val="197643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Скругленный прямоугольник 52"/>
          <p:cNvSpPr/>
          <p:nvPr/>
        </p:nvSpPr>
        <p:spPr>
          <a:xfrm>
            <a:off x="77564" y="2275279"/>
            <a:ext cx="896214" cy="94222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Вторая категория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0938617" y="2126917"/>
            <a:ext cx="1100835" cy="1037405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Школа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596163" y="1099161"/>
            <a:ext cx="2137639" cy="77726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10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Послесреднее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/высшее педагогическое образование</a:t>
            </a:r>
          </a:p>
          <a:p>
            <a:pPr lvl="0" algn="ctr" defTabSz="711200">
              <a:spcBef>
                <a:spcPct val="0"/>
              </a:spcBef>
            </a:pP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без стажа)</a:t>
            </a:r>
            <a:endParaRPr lang="ru-RU" sz="10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77564" y="3293234"/>
            <a:ext cx="896214" cy="1528148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Первая категория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0938617" y="3326356"/>
            <a:ext cx="1066065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РайОО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/ </a:t>
            </a: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горОО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77564" y="4907040"/>
            <a:ext cx="896214" cy="1565012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Высшая категория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6596164" y="4517996"/>
            <a:ext cx="2137638" cy="96790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 defTabSz="711200">
              <a:spcBef>
                <a:spcPct val="0"/>
              </a:spcBef>
            </a:pP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Степень кандидата наук/доктора, победители олимпиад и конкурсов</a:t>
            </a:r>
            <a:r>
              <a:rPr lang="kk-KZ" sz="800" dirty="0">
                <a:solidFill>
                  <a:srgbClr val="FF0000"/>
                </a:solidFill>
                <a:latin typeface="Century Gothic" panose="020B0502020202020204" pitchFamily="34" charset="0"/>
              </a:rPr>
              <a:t>(досрочно)</a:t>
            </a:r>
          </a:p>
          <a:p>
            <a:pPr algn="ctr" defTabSz="711200">
              <a:spcBef>
                <a:spcPct val="0"/>
              </a:spcBef>
            </a:pPr>
            <a:endParaRPr lang="kk-KZ" sz="8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8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- Для всех учителей</a:t>
            </a:r>
          </a:p>
          <a:p>
            <a:pPr algn="ctr" defTabSz="711200">
              <a:spcBef>
                <a:spcPct val="0"/>
              </a:spcBef>
            </a:pPr>
            <a:r>
              <a:rPr lang="ru-RU" sz="8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</a:t>
            </a:r>
            <a:r>
              <a:rPr lang="ru-RU" sz="8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стаж </a:t>
            </a:r>
            <a:r>
              <a:rPr lang="ru-RU" sz="8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4 года+  требования)</a:t>
            </a:r>
            <a:endParaRPr lang="ru-RU" sz="8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endParaRPr lang="ru-RU" sz="8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10933372" y="4501222"/>
            <a:ext cx="1071268" cy="96790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ОблУО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7564" y="1064923"/>
            <a:ext cx="896214" cy="1167638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Без категории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601637" y="4488271"/>
            <a:ext cx="893167" cy="98085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Педагог-исследователь</a:t>
            </a: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593959" y="5542521"/>
            <a:ext cx="900845" cy="929531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Педагог-мастер</a:t>
            </a:r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Стрелка вправо 59"/>
          <p:cNvSpPr/>
          <p:nvPr/>
        </p:nvSpPr>
        <p:spPr>
          <a:xfrm>
            <a:off x="10700917" y="2659800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2" name="Стрелка вправо 61"/>
          <p:cNvSpPr/>
          <p:nvPr/>
        </p:nvSpPr>
        <p:spPr>
          <a:xfrm>
            <a:off x="10700917" y="3774834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3" name="Стрелка вправо 62"/>
          <p:cNvSpPr/>
          <p:nvPr/>
        </p:nvSpPr>
        <p:spPr>
          <a:xfrm>
            <a:off x="10684958" y="4907040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32469" y="156155"/>
            <a:ext cx="3258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Предлагаемая модель для педагогов </a:t>
            </a:r>
            <a:endParaRPr lang="ru-RU" sz="1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71626" y="156155"/>
            <a:ext cx="3324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Действующая модель</a:t>
            </a:r>
            <a:endParaRPr lang="ru-RU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312691" y="206456"/>
            <a:ext cx="0" cy="6464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360920"/>
              </p:ext>
            </p:extLst>
          </p:nvPr>
        </p:nvGraphicFramePr>
        <p:xfrm>
          <a:off x="1091725" y="635000"/>
          <a:ext cx="4084123" cy="622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50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991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2060"/>
                          </a:solidFill>
                        </a:rPr>
                        <a:t>Очередная</a:t>
                      </a:r>
                      <a:endParaRPr lang="ru-RU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2060"/>
                          </a:solidFill>
                        </a:rPr>
                        <a:t>Досрочная </a:t>
                      </a:r>
                      <a:endParaRPr lang="ru-RU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3541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002060"/>
                          </a:solidFill>
                        </a:rPr>
                        <a:t>Не подлежит аттестации в течение 3- х лет</a:t>
                      </a:r>
                    </a:p>
                    <a:p>
                      <a:endParaRPr lang="ru-RU" sz="10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000" dirty="0" err="1" smtClean="0">
                          <a:solidFill>
                            <a:srgbClr val="002060"/>
                          </a:solidFill>
                        </a:rPr>
                        <a:t>искл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</a:rPr>
                        <a:t>. - магистры </a:t>
                      </a:r>
                    </a:p>
                    <a:p>
                      <a:endParaRPr lang="ru-RU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u="non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вторую квалификационную категорию</a:t>
                      </a: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Стаж не менее одного года;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ru-RU" sz="10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Диплом с отличием/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0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Болашақ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Перешедшие с производства, стаж не менее трех лет;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Прошедшие повышение квалификации по уровневым курсам</a:t>
                      </a:r>
                      <a:endParaRPr lang="ru-RU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Подлежат аттестации со стажем не менее 3-х лет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На первую квалификационную категорию:</a:t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1. Перешедшие из вуза , стаж не менее трех лет и магистр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2. Имеющие вторую категорию, победитель профессиональных конкурсов, педагогических олимпиад областного уровня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9578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Стаж не менее 4 лет/кандидат наук , стаж не менее 2 лет;</a:t>
                      </a:r>
                      <a:r>
                        <a:rPr lang="ru-RU" sz="10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доктор наук  и стаж работы в должности учителя не менее 1 года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На высшую квалификационную категорию:</a:t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1. Имеющие первую категорию, подготовившие участников олимпиад областного уровня или участников республиканского или международного уровня     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2. Обобщившие опыт на областном или на республиканском, или международном уровне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3. Перешедшие с производства, стаж не менее 5 г.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4. Имеющие академическую степень магистра и стаж не менее 4 г.   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Подтверждение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Стаж не менее 5 лет, кандидат наук, стаж работы в должности учителя не менее 3 лет или ученой степени доктора наук стаж в должности учителя не менее 2 лет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5" name="Скругленный прямоугольник 34"/>
          <p:cNvSpPr/>
          <p:nvPr/>
        </p:nvSpPr>
        <p:spPr>
          <a:xfrm>
            <a:off x="6596163" y="5621029"/>
            <a:ext cx="2137639" cy="85102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endParaRPr lang="ru-RU" sz="12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Наличие категории «педагог-исследователь»</a:t>
            </a:r>
          </a:p>
          <a:p>
            <a:pPr algn="ctr" defTabSz="711200">
              <a:spcBef>
                <a:spcPct val="0"/>
              </a:spcBef>
            </a:pPr>
            <a:endParaRPr lang="ru-RU" sz="1000" i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</a:t>
            </a:r>
            <a:r>
              <a:rPr lang="ru-RU" sz="10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стаж </a:t>
            </a: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5 лет+  </a:t>
            </a:r>
            <a:r>
              <a:rPr lang="ru-RU" sz="10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требования)</a:t>
            </a:r>
          </a:p>
          <a:p>
            <a:pPr lvl="0" algn="ctr" defTabSz="711200">
              <a:spcBef>
                <a:spcPct val="0"/>
              </a:spcBef>
            </a:pPr>
            <a:endParaRPr lang="ru-RU" sz="12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0933371" y="5621029"/>
            <a:ext cx="1036541" cy="85102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НИШ</a:t>
            </a:r>
            <a:endParaRPr lang="ru-RU" sz="12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0074627" y="1112319"/>
            <a:ext cx="621883" cy="535973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2-этап: комплексное обобщение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итогов деятельности</a:t>
            </a:r>
            <a:endParaRPr lang="ru-RU" sz="11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742808" y="2165377"/>
            <a:ext cx="2137639" cy="988846"/>
          </a:xfrm>
          <a:prstGeom prst="roundRect">
            <a:avLst>
              <a:gd name="adj" fmla="val 544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 defTabSz="711200">
              <a:spcBef>
                <a:spcPct val="0"/>
              </a:spcBef>
            </a:pP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Диплом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с отличием, магистр, выпускник «</a:t>
            </a:r>
            <a:r>
              <a:rPr lang="ru-RU" sz="1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Болаша</a:t>
            </a:r>
            <a:r>
              <a:rPr lang="kk-KZ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қ», преподавание на английском </a:t>
            </a:r>
            <a:r>
              <a:rPr lang="kk-KZ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языке  </a:t>
            </a:r>
            <a:r>
              <a:rPr lang="kk-KZ" sz="1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(досрочно)</a:t>
            </a:r>
          </a:p>
          <a:p>
            <a:pPr marL="171450" lvl="0" indent="-171450" algn="ctr" defTabSz="711200">
              <a:spcBef>
                <a:spcPct val="0"/>
              </a:spcBef>
              <a:buFontTx/>
              <a:buChar char="-"/>
            </a:pPr>
            <a:r>
              <a:rPr lang="kk-KZ" sz="9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Для педагогических работников</a:t>
            </a:r>
            <a:endParaRPr lang="ru-RU" sz="900" i="1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171450" lvl="0" indent="-171450" algn="ctr" defTabSz="711200">
              <a:spcBef>
                <a:spcPct val="0"/>
              </a:spcBef>
              <a:buFontTx/>
              <a:buChar char="-"/>
            </a:pP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стаж 2 года + требования)</a:t>
            </a:r>
            <a:endParaRPr lang="ru-RU" sz="10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626789" y="1086715"/>
            <a:ext cx="868015" cy="98302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</a:t>
            </a:r>
          </a:p>
          <a:p>
            <a:pPr algn="ctr"/>
            <a:endParaRPr lang="ru-RU" sz="11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601637" y="2171943"/>
            <a:ext cx="893167" cy="998695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Педагог-модератор</a:t>
            </a:r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6596163" y="3326357"/>
            <a:ext cx="2137639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Диплом магистра, победители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олимпиад и конкурсов;</a:t>
            </a:r>
          </a:p>
          <a:p>
            <a:pPr algn="ctr" defTabSz="711200">
              <a:spcBef>
                <a:spcPct val="0"/>
              </a:spcBef>
            </a:pP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степень кандидата наук/доктора </a:t>
            </a:r>
            <a:r>
              <a:rPr lang="kk-KZ" sz="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(досрочно)</a:t>
            </a:r>
            <a:endParaRPr lang="kk-KZ" sz="8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8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- Для </a:t>
            </a:r>
            <a:r>
              <a:rPr lang="ru-RU" sz="8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всех </a:t>
            </a:r>
            <a:r>
              <a:rPr lang="ru-RU" sz="8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педагогических работников</a:t>
            </a:r>
            <a:endParaRPr lang="ru-RU" sz="8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8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</a:t>
            </a:r>
            <a:r>
              <a:rPr lang="ru-RU" sz="8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стаж </a:t>
            </a:r>
            <a:r>
              <a:rPr lang="ru-RU" sz="8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3 года+ требования)</a:t>
            </a:r>
            <a:endParaRPr lang="ru-RU" sz="8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5601637" y="3326358"/>
            <a:ext cx="893167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Педагог-эксперт</a:t>
            </a: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8" name="Стрелка вправо 87"/>
          <p:cNvSpPr/>
          <p:nvPr/>
        </p:nvSpPr>
        <p:spPr>
          <a:xfrm>
            <a:off x="10700917" y="5932683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2" name="Стрелка вправо 91"/>
          <p:cNvSpPr/>
          <p:nvPr/>
        </p:nvSpPr>
        <p:spPr>
          <a:xfrm>
            <a:off x="9782778" y="3774834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3" name="Стрелка вправо 92"/>
          <p:cNvSpPr/>
          <p:nvPr/>
        </p:nvSpPr>
        <p:spPr>
          <a:xfrm>
            <a:off x="8762526" y="3784053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5" name="Стрелка вправо 94"/>
          <p:cNvSpPr/>
          <p:nvPr/>
        </p:nvSpPr>
        <p:spPr>
          <a:xfrm>
            <a:off x="8760895" y="2630049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6" name="Стрелка вправо 95"/>
          <p:cNvSpPr/>
          <p:nvPr/>
        </p:nvSpPr>
        <p:spPr>
          <a:xfrm>
            <a:off x="8760895" y="4896222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7" name="Стрелка вправо 96"/>
          <p:cNvSpPr/>
          <p:nvPr/>
        </p:nvSpPr>
        <p:spPr>
          <a:xfrm>
            <a:off x="8747534" y="5907045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8996736" y="1130737"/>
            <a:ext cx="669753" cy="534131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1-этап: национальное квалификационное тестирование</a:t>
            </a:r>
            <a:endParaRPr lang="ru-RU" sz="11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684958" y="264163"/>
            <a:ext cx="16151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Решение аттестационной </a:t>
            </a:r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комиссии на уровне: 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593959" y="6517185"/>
            <a:ext cx="64106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*Предусматривается досрочная аттестация на каждом этапе</a:t>
            </a:r>
            <a:endParaRPr lang="ru-RU" sz="1400" b="1" i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056109" y="677311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Этапы аттестации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6915167" y="679552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Требования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299991" y="664450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Категории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4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78517" y="6459837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5</a:t>
            </a:fld>
            <a:endParaRPr lang="ru-RU" sz="1600" dirty="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69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Скругленный прямоугольник 52"/>
          <p:cNvSpPr/>
          <p:nvPr/>
        </p:nvSpPr>
        <p:spPr>
          <a:xfrm>
            <a:off x="77564" y="2275279"/>
            <a:ext cx="896214" cy="94222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Вторая категория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624887" y="1099161"/>
            <a:ext cx="2137639" cy="70769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9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Послесреднее</a:t>
            </a:r>
            <a:r>
              <a:rPr lang="ru-RU" sz="9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/высшее педагогическое </a:t>
            </a:r>
            <a:r>
              <a:rPr lang="ru-RU" sz="9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дошкольное </a:t>
            </a:r>
            <a:r>
              <a:rPr lang="ru-RU" sz="9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образование</a:t>
            </a:r>
          </a:p>
          <a:p>
            <a:pPr lvl="0" algn="ctr" defTabSz="711200">
              <a:spcBef>
                <a:spcPct val="0"/>
              </a:spcBef>
            </a:pPr>
            <a:r>
              <a:rPr lang="ru-RU" sz="9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без стажа)</a:t>
            </a:r>
            <a:endParaRPr lang="ru-RU" sz="9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77564" y="3293234"/>
            <a:ext cx="896214" cy="1528148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Первая категория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0938617" y="2938661"/>
            <a:ext cx="1066065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РайОО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/ </a:t>
            </a: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горОО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77564" y="4907040"/>
            <a:ext cx="896214" cy="1565012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Высшая категория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6653263" y="4114361"/>
            <a:ext cx="2137638" cy="1563721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 defTabSz="711200">
              <a:spcBef>
                <a:spcPct val="0"/>
              </a:spcBef>
            </a:pPr>
            <a:endParaRPr lang="ru-RU" sz="7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7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-Продуктивное  </a:t>
            </a:r>
            <a:r>
              <a:rPr lang="ru-RU" sz="700" dirty="0">
                <a:solidFill>
                  <a:srgbClr val="00B050"/>
                </a:solidFill>
                <a:latin typeface="Century Gothic" panose="020B0502020202020204" pitchFamily="34" charset="0"/>
              </a:rPr>
              <a:t>использование  новых образовательных технологий, в том числе экспериментальной и инновационной деятельности: транслирование  практических </a:t>
            </a:r>
            <a:r>
              <a:rPr lang="ru-RU" sz="7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результатов </a:t>
            </a:r>
            <a:r>
              <a:rPr lang="ru-RU" sz="700" dirty="0" err="1" smtClean="0">
                <a:solidFill>
                  <a:srgbClr val="00B050"/>
                </a:solidFill>
                <a:latin typeface="Century Gothic" panose="020B0502020202020204" pitchFamily="34" charset="0"/>
              </a:rPr>
              <a:t>профессиональ</a:t>
            </a:r>
            <a:r>
              <a:rPr lang="ru-RU" sz="7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-ной </a:t>
            </a:r>
            <a:r>
              <a:rPr lang="ru-RU" sz="700" dirty="0">
                <a:solidFill>
                  <a:srgbClr val="00B050"/>
                </a:solidFill>
                <a:latin typeface="Century Gothic" panose="020B0502020202020204" pitchFamily="34" charset="0"/>
              </a:rPr>
              <a:t>деятельности на городском, областном, республиканском, международном уровнях; </a:t>
            </a:r>
            <a:r>
              <a:rPr lang="ru-RU" sz="7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</a:p>
          <a:p>
            <a:pPr algn="ctr" defTabSz="711200">
              <a:spcBef>
                <a:spcPct val="0"/>
              </a:spcBef>
            </a:pPr>
            <a:r>
              <a:rPr lang="ru-RU" sz="7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-Победители  республиканских  и международных конкурсов, авторские проекты и наличие сертификатов к ним или диплом магистра </a:t>
            </a:r>
            <a:r>
              <a:rPr lang="kk-KZ" sz="7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(досрочно)</a:t>
            </a:r>
            <a:endParaRPr lang="kk-KZ" sz="7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7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- Для всех </a:t>
            </a:r>
            <a:r>
              <a:rPr lang="ru-RU" sz="7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педагогов ДО</a:t>
            </a:r>
            <a:endParaRPr lang="ru-RU" sz="7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7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</a:t>
            </a:r>
            <a:r>
              <a:rPr lang="ru-RU" sz="7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стаж </a:t>
            </a:r>
            <a:r>
              <a:rPr lang="ru-RU" sz="7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4 года+  требования)</a:t>
            </a:r>
            <a:endParaRPr lang="ru-RU" sz="7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endParaRPr lang="ru-RU" sz="7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10933372" y="4303717"/>
            <a:ext cx="1071268" cy="96790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ОблУО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7564" y="1064923"/>
            <a:ext cx="896214" cy="1167638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Без категории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601637" y="4341971"/>
            <a:ext cx="893167" cy="98085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Педагог-исследователь</a:t>
            </a: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593959" y="5742433"/>
            <a:ext cx="900845" cy="729619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Педагог-мастер</a:t>
            </a:r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Стрелка вправо 59"/>
          <p:cNvSpPr/>
          <p:nvPr/>
        </p:nvSpPr>
        <p:spPr>
          <a:xfrm>
            <a:off x="10700917" y="2089230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2" name="Стрелка вправо 61"/>
          <p:cNvSpPr/>
          <p:nvPr/>
        </p:nvSpPr>
        <p:spPr>
          <a:xfrm>
            <a:off x="10700917" y="3375231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3" name="Стрелка вправо 62"/>
          <p:cNvSpPr/>
          <p:nvPr/>
        </p:nvSpPr>
        <p:spPr>
          <a:xfrm>
            <a:off x="10684958" y="4724165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19951" y="56591"/>
            <a:ext cx="3485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Предлагаемая модель для педагогов дошкольных организаций</a:t>
            </a:r>
            <a:endParaRPr lang="ru-RU" sz="12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85901" y="156155"/>
            <a:ext cx="3324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Действующая модель</a:t>
            </a:r>
            <a:endParaRPr lang="ru-RU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499100" y="217041"/>
            <a:ext cx="0" cy="6464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712539"/>
              </p:ext>
            </p:extLst>
          </p:nvPr>
        </p:nvGraphicFramePr>
        <p:xfrm>
          <a:off x="1021277" y="702554"/>
          <a:ext cx="4381995" cy="576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50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969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2060"/>
                          </a:solidFill>
                        </a:rPr>
                        <a:t>Очередная</a:t>
                      </a:r>
                      <a:endParaRPr lang="ru-RU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2060"/>
                          </a:solidFill>
                        </a:rPr>
                        <a:t>Досрочная </a:t>
                      </a:r>
                      <a:endParaRPr lang="ru-RU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3541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002060"/>
                          </a:solidFill>
                        </a:rPr>
                        <a:t>Не подлежит аттестации в течение 3- х лет</a:t>
                      </a:r>
                    </a:p>
                    <a:p>
                      <a:endParaRPr lang="ru-RU" sz="10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000" dirty="0" err="1" smtClean="0">
                          <a:solidFill>
                            <a:srgbClr val="002060"/>
                          </a:solidFill>
                        </a:rPr>
                        <a:t>искл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</a:rPr>
                        <a:t>. - магистры </a:t>
                      </a:r>
                    </a:p>
                    <a:p>
                      <a:endParaRPr lang="ru-RU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u="non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вторую квалификационную категорию</a:t>
                      </a: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Стаж не менее одного года;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ru-RU" sz="10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Диплом с отличием/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0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Болашақ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Перешедшие с производства, стаж не менее трех лет;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Прошедшие повышение квалификации по уровневым курсам</a:t>
                      </a:r>
                      <a:endParaRPr lang="ru-RU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Подлежат аттестации со стажем не менее 3-х лет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На первую квалификационную категорию:</a:t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1. Перешедшие из вуза , стаж не менее трех лет и магистр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2. Имеющие вторую категорию, победитель профессиональных конкурсов, педагогических олимпиад областного уровня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9578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Стаж не менее 4 лет/кандидат наук , стаж не менее 2 лет;</a:t>
                      </a:r>
                      <a:r>
                        <a:rPr lang="ru-RU" sz="10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доктор наук  и стаж работы в должности учителя не менее 1 года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На высшую квалификационную категорию:</a:t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1. Имеющие первую категорию, подготовившие участников олимпиад областного уровня или участников республиканского или международного уровня     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2. Обобщившие опыт на областном или на республиканском, или международном уровне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3. Перешедшие с производства, стаж не менее 5 г.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4. Имеющие академическую степень магистра и стаж не менее 4 г.   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Подтверждение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Стаж не менее 5 лет, кандидат наук, стаж работы в должности учителя не менее 3 лет или ученой степени доктора наук стаж в должности учителя не менее 2 лет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5" name="Скругленный прямоугольник 34"/>
          <p:cNvSpPr/>
          <p:nvPr/>
        </p:nvSpPr>
        <p:spPr>
          <a:xfrm>
            <a:off x="6596163" y="5742433"/>
            <a:ext cx="2137639" cy="729620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endParaRPr lang="ru-RU" sz="12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Наличие категории «педагог-исследователь» </a:t>
            </a:r>
          </a:p>
          <a:p>
            <a:pPr algn="ctr" defTabSz="711200">
              <a:spcBef>
                <a:spcPct val="0"/>
              </a:spcBef>
            </a:pPr>
            <a:endParaRPr lang="ru-RU" sz="1000" i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</a:t>
            </a:r>
            <a:r>
              <a:rPr lang="ru-RU" sz="10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стаж </a:t>
            </a: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5 лет+  </a:t>
            </a:r>
            <a:r>
              <a:rPr lang="ru-RU" sz="10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требования)</a:t>
            </a:r>
          </a:p>
          <a:p>
            <a:pPr lvl="0" algn="ctr" defTabSz="711200">
              <a:spcBef>
                <a:spcPct val="0"/>
              </a:spcBef>
            </a:pPr>
            <a:endParaRPr lang="ru-RU" sz="12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0933371" y="5621029"/>
            <a:ext cx="1036541" cy="85102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НИШ  </a:t>
            </a:r>
            <a:endParaRPr lang="ru-RU" sz="7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0074627" y="1112319"/>
            <a:ext cx="621883" cy="535973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2-этап: комплексное обобщение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итогов деятельности</a:t>
            </a:r>
            <a:endParaRPr lang="ru-RU" sz="11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596163" y="2004365"/>
            <a:ext cx="2137639" cy="779011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marL="171450" lvl="0" indent="-171450" algn="ctr" defTabSz="711200">
              <a:spcBef>
                <a:spcPct val="0"/>
              </a:spcBef>
              <a:buFontTx/>
              <a:buChar char="-"/>
            </a:pPr>
            <a:endParaRPr lang="ru-RU" sz="1000" i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171450" indent="-171450" algn="ctr" defTabSz="711200">
              <a:spcBef>
                <a:spcPct val="0"/>
              </a:spcBef>
              <a:buFontTx/>
              <a:buChar char="-"/>
            </a:pPr>
            <a:r>
              <a:rPr lang="ru-RU" sz="1000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Послесреднее</a:t>
            </a:r>
            <a:r>
              <a:rPr lang="ru-RU" sz="1000" dirty="0">
                <a:solidFill>
                  <a:srgbClr val="00B050"/>
                </a:solidFill>
                <a:latin typeface="Century Gothic" panose="020B0502020202020204" pitchFamily="34" charset="0"/>
              </a:rPr>
              <a:t>/высшее педагогическое дошкольное </a:t>
            </a:r>
            <a:r>
              <a:rPr lang="ru-RU" sz="10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образование</a:t>
            </a:r>
            <a:endParaRPr lang="ru-RU" sz="1000" i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(для всех педагогов ДО</a:t>
            </a:r>
            <a:r>
              <a:rPr lang="kk-KZ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; </a:t>
            </a:r>
          </a:p>
          <a:p>
            <a:pPr lvl="0" algn="ctr" defTabSz="711200">
              <a:spcBef>
                <a:spcPct val="0"/>
              </a:spcBef>
            </a:pP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стаж 2 года + требования)</a:t>
            </a:r>
          </a:p>
          <a:p>
            <a:pPr algn="ctr" defTabSz="711200">
              <a:spcBef>
                <a:spcPct val="0"/>
              </a:spcBef>
            </a:pP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626789" y="1130736"/>
            <a:ext cx="868015" cy="676117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</a:t>
            </a:r>
          </a:p>
          <a:p>
            <a:pPr algn="ctr"/>
            <a:endParaRPr lang="ru-RU" sz="11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601637" y="2004365"/>
            <a:ext cx="893167" cy="779011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Педагог-модератор</a:t>
            </a:r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6596163" y="2851755"/>
            <a:ext cx="2137639" cy="1186239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endParaRPr lang="ru-RU" sz="700" dirty="0" smtClean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ru-RU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 Транслирование педагогического </a:t>
            </a:r>
            <a:r>
              <a:rPr lang="ru-RU" sz="700" dirty="0">
                <a:solidFill>
                  <a:schemeClr val="tx1"/>
                </a:solidFill>
                <a:latin typeface="Century Gothic" panose="020B0502020202020204" pitchFamily="34" charset="0"/>
              </a:rPr>
              <a:t>опыта  практических  результатов  своей     профессиональной деятельности,  </a:t>
            </a:r>
            <a:r>
              <a:rPr lang="ru-RU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активное  участие  </a:t>
            </a:r>
            <a:r>
              <a:rPr lang="ru-RU" sz="700" dirty="0">
                <a:solidFill>
                  <a:schemeClr val="tx1"/>
                </a:solidFill>
                <a:latin typeface="Century Gothic" panose="020B0502020202020204" pitchFamily="34" charset="0"/>
              </a:rPr>
              <a:t>в  работе  методических    объединений, конференций, семинаров городского, областного уровня.</a:t>
            </a:r>
            <a:endParaRPr lang="ru-RU" sz="7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ru-RU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Победители городских, областных конкурсов;</a:t>
            </a:r>
            <a:r>
              <a:rPr lang="ru-RU" sz="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endParaRPr lang="ru-RU" sz="800" i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ru-RU" sz="7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(для </a:t>
            </a:r>
            <a:r>
              <a:rPr lang="ru-RU" sz="700" i="1" dirty="0">
                <a:solidFill>
                  <a:schemeClr val="tx1"/>
                </a:solidFill>
                <a:latin typeface="Century Gothic" panose="020B0502020202020204" pitchFamily="34" charset="0"/>
              </a:rPr>
              <a:t>всех </a:t>
            </a:r>
            <a:r>
              <a:rPr lang="ru-RU" sz="7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педагогов ДО;</a:t>
            </a:r>
          </a:p>
          <a:p>
            <a:pPr algn="ctr" defTabSz="711200">
              <a:spcBef>
                <a:spcPct val="0"/>
              </a:spcBef>
            </a:pPr>
            <a:r>
              <a:rPr lang="ru-RU" sz="7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стаж 3 года+ требования)</a:t>
            </a:r>
            <a:endParaRPr lang="ru-RU" sz="700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endParaRPr lang="ru-RU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5601637" y="2894773"/>
            <a:ext cx="893167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Педагог-эксперт</a:t>
            </a: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8" name="Стрелка вправо 87"/>
          <p:cNvSpPr/>
          <p:nvPr/>
        </p:nvSpPr>
        <p:spPr>
          <a:xfrm>
            <a:off x="10700917" y="5932683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2" name="Стрелка вправо 91"/>
          <p:cNvSpPr/>
          <p:nvPr/>
        </p:nvSpPr>
        <p:spPr>
          <a:xfrm>
            <a:off x="9782778" y="3774834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3" name="Стрелка вправо 92"/>
          <p:cNvSpPr/>
          <p:nvPr/>
        </p:nvSpPr>
        <p:spPr>
          <a:xfrm>
            <a:off x="8762526" y="3784053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5" name="Стрелка вправо 94"/>
          <p:cNvSpPr/>
          <p:nvPr/>
        </p:nvSpPr>
        <p:spPr>
          <a:xfrm>
            <a:off x="8760895" y="2630049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6" name="Стрелка вправо 95"/>
          <p:cNvSpPr/>
          <p:nvPr/>
        </p:nvSpPr>
        <p:spPr>
          <a:xfrm>
            <a:off x="8760895" y="4896222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7" name="Стрелка вправо 96"/>
          <p:cNvSpPr/>
          <p:nvPr/>
        </p:nvSpPr>
        <p:spPr>
          <a:xfrm>
            <a:off x="8747534" y="5907045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8996736" y="1130737"/>
            <a:ext cx="669753" cy="534131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1-этап: национальное квалификационное тестирование</a:t>
            </a:r>
            <a:endParaRPr lang="ru-RU" sz="11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684958" y="264163"/>
            <a:ext cx="16151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Решение аттестационной </a:t>
            </a:r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комиссии на уровне: 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593959" y="6517185"/>
            <a:ext cx="64106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*Предусматривается досрочная аттестация на каждом этапе</a:t>
            </a:r>
            <a:endParaRPr lang="ru-RU" sz="1400" b="1" i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056109" y="677311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Этапы аттестации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6915167" y="679552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Требования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299991" y="664450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Категории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4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78517" y="6459837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6</a:t>
            </a:fld>
            <a:endParaRPr lang="ru-RU" sz="1600" dirty="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0942128" y="1581951"/>
            <a:ext cx="1100835" cy="1037405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Дошкольная организация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19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Прямоугольник 82"/>
          <p:cNvSpPr/>
          <p:nvPr/>
        </p:nvSpPr>
        <p:spPr>
          <a:xfrm>
            <a:off x="1683510" y="673408"/>
            <a:ext cx="8902984" cy="1793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684046" y="2613851"/>
            <a:ext cx="5227675" cy="3806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6400806" y="2518154"/>
            <a:ext cx="5188688" cy="3902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4046" y="202317"/>
            <a:ext cx="1090544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СТРУКТУРА АТТЕСТАЦИИ </a:t>
            </a:r>
            <a:endParaRPr lang="ru-RU" sz="2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81691" y="818707"/>
            <a:ext cx="7655442" cy="1499192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МОДЕРАТОР»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ЭКСПЕРТ»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ИССЛЕДОВАТЕЛЬ»</a:t>
            </a:r>
          </a:p>
          <a:p>
            <a:pPr algn="ctr"/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МАСТЕР»</a:t>
            </a:r>
          </a:p>
          <a:p>
            <a:pPr algn="ctr"/>
            <a:endParaRPr lang="kk-KZ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066819" y="2860157"/>
            <a:ext cx="4419600" cy="1137685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НАЦИОНАЛЬНЫЙ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КВАЛИФИКАЦИОННЫЙ ТЕСТ</a:t>
            </a:r>
          </a:p>
          <a:p>
            <a:pPr algn="ctr"/>
            <a:r>
              <a:rPr lang="ru-RU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70% - ПРЕДМЕТНЫЕ ЗНАНИЯ</a:t>
            </a:r>
          </a:p>
          <a:p>
            <a:pPr algn="ctr"/>
            <a:r>
              <a:rPr lang="ru-RU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30% - ПЕДАГОГИКА, ПСИХОЛОГИЯ, МЕТОДИКА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066820" y="4472753"/>
            <a:ext cx="1814622" cy="1297178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Независимый центр оценки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(платно 2400 тн.)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838372" y="4472753"/>
            <a:ext cx="1648047" cy="1297178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 Ц Т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готовит тесты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3351051" y="3997842"/>
            <a:ext cx="0" cy="203081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1066820" y="5917029"/>
            <a:ext cx="4419599" cy="327813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4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 раза в год (май, ноябрь)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Стрелка углом вверх 45"/>
          <p:cNvSpPr/>
          <p:nvPr/>
        </p:nvSpPr>
        <p:spPr>
          <a:xfrm rot="10800000">
            <a:off x="684046" y="1403489"/>
            <a:ext cx="999463" cy="1233379"/>
          </a:xfrm>
          <a:prstGeom prst="bentUpArrow">
            <a:avLst>
              <a:gd name="adj1" fmla="val 25000"/>
              <a:gd name="adj2" fmla="val 24412"/>
              <a:gd name="adj3" fmla="val 2500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1630345" y="4136061"/>
            <a:ext cx="32925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1630345" y="4136061"/>
            <a:ext cx="0" cy="3685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922893" y="4146691"/>
            <a:ext cx="0" cy="3685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Стрелка углом вверх 74"/>
          <p:cNvSpPr/>
          <p:nvPr/>
        </p:nvSpPr>
        <p:spPr>
          <a:xfrm rot="10800000" flipH="1">
            <a:off x="10586493" y="1371595"/>
            <a:ext cx="1003001" cy="1233379"/>
          </a:xfrm>
          <a:prstGeom prst="bentUpArrow">
            <a:avLst>
              <a:gd name="adj1" fmla="val 25000"/>
              <a:gd name="adj2" fmla="val 24412"/>
              <a:gd name="adj3" fmla="val 2500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6727277" y="2977123"/>
            <a:ext cx="4419600" cy="130414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КОМПЛЕКСНОЕ АНАЛИТИЧЕСКОЕ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ОБОЩЕНИЕ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ИТОГОВ ДЕЯТЕЛЬНОСТИ</a:t>
            </a:r>
          </a:p>
          <a:p>
            <a:pPr algn="ctr"/>
            <a:r>
              <a:rPr lang="ru-RU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(оценка, результаты обучающихся, результаты ЕНТ, ВОУД, олимпиад, конкурсов, участие учителя в работе МО)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7" name="Прямая со стрелкой 76"/>
          <p:cNvCxnSpPr/>
          <p:nvPr/>
        </p:nvCxnSpPr>
        <p:spPr>
          <a:xfrm>
            <a:off x="7617588" y="4281269"/>
            <a:ext cx="0" cy="62377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6757052" y="4653419"/>
            <a:ext cx="1821674" cy="66908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 раза в год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(июнь-декабрь)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9549831" y="4653418"/>
            <a:ext cx="1648047" cy="669081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 раза в год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(июнь-декабрь)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0" name="Прямая со стрелкой 79"/>
          <p:cNvCxnSpPr/>
          <p:nvPr/>
        </p:nvCxnSpPr>
        <p:spPr>
          <a:xfrm>
            <a:off x="10375861" y="4148458"/>
            <a:ext cx="0" cy="648589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30" y="0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58595" y="6333480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7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757052" y="5452604"/>
            <a:ext cx="4440826" cy="59899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Оплата с 1 сентября и 1 января</a:t>
            </a:r>
          </a:p>
          <a:p>
            <a:pPr algn="ctr"/>
            <a:r>
              <a:rPr lang="kk-KZ" sz="12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п</a:t>
            </a:r>
            <a:r>
              <a:rPr lang="kk-KZ" sz="1200" b="1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ри действующей аттестации – 1 раз с 1 сентября</a:t>
            </a:r>
            <a:endParaRPr lang="kk-KZ" sz="1200" b="1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409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tella.Ibraeva\Desktop\repo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4242" y="1380007"/>
            <a:ext cx="2382145" cy="1480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388" y="222527"/>
            <a:ext cx="11544177" cy="32318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СТРУКТУРА НАЦИОНАЛЬНОГО КВАЛИФИКАЦИОННОГО ТЕСТА</a:t>
            </a:r>
            <a:endParaRPr lang="ru-RU" sz="24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294328"/>
              </p:ext>
            </p:extLst>
          </p:nvPr>
        </p:nvGraphicFramePr>
        <p:xfrm>
          <a:off x="5007935" y="3051543"/>
          <a:ext cx="6612688" cy="2711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71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855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067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Категории 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прохождения квалификационного теста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6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Педагог-мастер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6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Педагог-исследователь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6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Педагог-эксперт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6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Педагог-модератор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07935" y="757953"/>
            <a:ext cx="6592185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Предлагаемая модель</a:t>
            </a:r>
            <a:endParaRPr lang="ru-RU" sz="1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719213" y="724395"/>
            <a:ext cx="11875" cy="578876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91137" y="740049"/>
            <a:ext cx="4251229" cy="304698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ДЕЙСТВУЮЩАЯ МОДЕЛЬ</a:t>
            </a:r>
          </a:p>
          <a:p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  <a:ea typeface="Times New Roman"/>
            </a:endParaRPr>
          </a:p>
          <a:p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1. Знание </a:t>
            </a:r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законодательства </a:t>
            </a: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РК - </a:t>
            </a: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20 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вопросов</a:t>
            </a:r>
            <a:endParaRPr lang="ru-RU" sz="1200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/>
            </a:endParaRPr>
          </a:p>
          <a:p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2. Основы </a:t>
            </a:r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педагогики и психологии </a:t>
            </a: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– 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20 вопросов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3. Основы </a:t>
            </a:r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предметных знаний </a:t>
            </a: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– 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20 вопросов</a:t>
            </a:r>
          </a:p>
          <a:p>
            <a:pPr algn="ctr"/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/>
            </a:r>
            <a:b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</a:br>
            <a:r>
              <a:rPr lang="ru-RU" sz="1200" i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Общее </a:t>
            </a:r>
            <a:r>
              <a:rPr lang="ru-RU" sz="1200" i="1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время </a:t>
            </a:r>
            <a:r>
              <a:rPr lang="ru-RU" sz="1200" i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тестирования</a:t>
            </a:r>
          </a:p>
          <a:p>
            <a:pPr algn="ctr"/>
            <a:r>
              <a:rPr lang="ru-RU" sz="1200" i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 </a:t>
            </a:r>
            <a:r>
              <a:rPr lang="ru-RU" sz="1200" i="1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составляет сто двадцать (120) минут, </a:t>
            </a:r>
            <a:endParaRPr lang="ru-RU" sz="1200" i="1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/>
            </a:endParaRPr>
          </a:p>
          <a:p>
            <a:pPr algn="ctr"/>
            <a:r>
              <a:rPr lang="ru-RU" sz="1200" i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за </a:t>
            </a:r>
            <a:r>
              <a:rPr lang="ru-RU" sz="1200" i="1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исключением педагогических работников, тестируемых по основам предметных знаний по математике, физике, химии, а также преподавателей специальных, общепрофессиональных дисциплин и мастеров производственного обучения, для которых общее время тестирования составляет </a:t>
            </a:r>
            <a:endParaRPr lang="ru-RU" sz="1200" i="1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/>
            </a:endParaRPr>
          </a:p>
          <a:p>
            <a:pPr algn="ctr"/>
            <a:r>
              <a:rPr lang="ru-RU" sz="1200" i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сто </a:t>
            </a:r>
            <a:r>
              <a:rPr lang="ru-RU" sz="1200" i="1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пятьдесят (150) минут</a:t>
            </a:r>
            <a:r>
              <a:rPr lang="ru-RU" sz="1200" i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.</a:t>
            </a:r>
            <a:endParaRPr lang="ru-RU" sz="12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7933" y="1335250"/>
            <a:ext cx="4476309" cy="156966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«</a:t>
            </a:r>
            <a:r>
              <a:rPr lang="ru-RU" sz="1600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Содержание учебного предмета</a:t>
            </a:r>
            <a:r>
              <a:rPr lang="ru-RU" sz="1600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» - </a:t>
            </a:r>
            <a:r>
              <a:rPr lang="ru-RU" sz="16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70 вопросов</a:t>
            </a:r>
          </a:p>
          <a:p>
            <a:pPr marL="342900" indent="-342900">
              <a:buAutoNum type="arabicPeriod"/>
            </a:pPr>
            <a:endParaRPr lang="ru-RU" sz="1600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1600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«Педагогика, психология и  методика» - </a:t>
            </a:r>
            <a:r>
              <a:rPr lang="ru-RU" sz="16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30 вопросов</a:t>
            </a:r>
          </a:p>
          <a:p>
            <a:pPr marL="342900" indent="-342900">
              <a:buFontTx/>
              <a:buAutoNum type="arabicPeriod"/>
            </a:pPr>
            <a:endParaRPr lang="ru-RU" sz="1600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7933" y="5928383"/>
            <a:ext cx="6592185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Время тестирования зависит от квалификационного уровня </a:t>
            </a:r>
            <a:endParaRPr lang="ru-RU" sz="1600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52914" y="6330595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8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1137" y="4112068"/>
            <a:ext cx="4240348" cy="2308324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Для </a:t>
            </a:r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</a:rPr>
              <a:t>аттестации на все уровни педагогического мастерства в аттестационную комиссию </a:t>
            </a:r>
          </a:p>
          <a:p>
            <a:pPr algn="ctr"/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</a:rPr>
              <a:t>сдают национальный квалификационный тест на платной основе (2400 </a:t>
            </a:r>
            <a:r>
              <a:rPr lang="ru-RU" sz="12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тн</a:t>
            </a: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.)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</a:t>
            </a:r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</a:rPr>
              <a:t>предоставляет </a:t>
            </a:r>
            <a:r>
              <a:rPr lang="ru-RU" sz="1200" dirty="0">
                <a:solidFill>
                  <a:srgbClr val="C00000"/>
                </a:solidFill>
                <a:latin typeface="Century Gothic" panose="020B0502020202020204" pitchFamily="34" charset="0"/>
              </a:rPr>
              <a:t>сертификат</a:t>
            </a:r>
            <a:r>
              <a:rPr lang="ru-RU" sz="12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:</a:t>
            </a:r>
          </a:p>
          <a:p>
            <a:pPr algn="ctr"/>
            <a:endParaRPr lang="ru-RU" sz="12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</a:t>
            </a:r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</a:rPr>
              <a:t>Содержание учебного предмета» (70</a:t>
            </a: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%)</a:t>
            </a:r>
          </a:p>
          <a:p>
            <a:pPr marL="171450" indent="-171450">
              <a:buFontTx/>
              <a:buChar char="-"/>
            </a:pPr>
            <a:endParaRPr lang="ru-RU" sz="12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</a:rPr>
              <a:t/>
            </a:r>
            <a:b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</a:rPr>
              <a:t>- «Методика преподавания предмета» (30</a:t>
            </a: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%)</a:t>
            </a:r>
          </a:p>
          <a:p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Стрелка влево 4"/>
          <p:cNvSpPr/>
          <p:nvPr/>
        </p:nvSpPr>
        <p:spPr>
          <a:xfrm>
            <a:off x="4520242" y="4295955"/>
            <a:ext cx="351585" cy="157000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64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0154986" y="1913763"/>
            <a:ext cx="1545897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Качество преподавания</a:t>
            </a:r>
          </a:p>
          <a:p>
            <a:pPr algn="ctr"/>
            <a:endParaRPr lang="ru-RU" sz="2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5" name="Picture 3" descr="C:\Users\Stella.Ibraeva\Desktop\fold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852" y="100104"/>
            <a:ext cx="1690148" cy="164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621724" y="6474576"/>
            <a:ext cx="1450404" cy="229475"/>
          </a:xfrm>
        </p:spPr>
        <p:txBody>
          <a:bodyPr/>
          <a:lstStyle/>
          <a:p>
            <a:fld id="{290F8FE1-D312-4C01-8616-14340EB4CBE8}" type="slidenum">
              <a:rPr lang="ru-RU" sz="11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9</a:t>
            </a:fld>
            <a:endParaRPr lang="ru-RU" sz="11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283976" y="243337"/>
            <a:ext cx="8123275" cy="767353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СТРУКТУРА КОМПЛЕКСНОГО АНАЛИТИЧЕСКОГО ОБОБЩЕНИЯ ИТОГОВ ДЕЯТЕЛЬНОСТИ</a:t>
            </a:r>
            <a:endParaRPr lang="ru-RU" sz="28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7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01" y="111592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219645" y="1882986"/>
            <a:ext cx="1535501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Текущие результаты обучающихся</a:t>
            </a:r>
          </a:p>
          <a:p>
            <a:pPr algn="ctr"/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33739" y="4552616"/>
            <a:ext cx="1522907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ВОУД</a:t>
            </a:r>
          </a:p>
          <a:p>
            <a:pPr algn="ctr"/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218775" y="4552615"/>
            <a:ext cx="1529074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о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лимпиад</a:t>
            </a:r>
          </a:p>
          <a:p>
            <a:pPr algn="ctr"/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219645" y="5661085"/>
            <a:ext cx="1522907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Р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езультаты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ЕНТ</a:t>
            </a:r>
          </a:p>
          <a:p>
            <a:pPr algn="ctr"/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224942" y="3247613"/>
            <a:ext cx="1522907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конкурсов</a:t>
            </a:r>
            <a:endParaRPr lang="ru-RU" sz="1400" dirty="0"/>
          </a:p>
          <a:p>
            <a:pPr algn="ctr"/>
            <a:endParaRPr lang="ru-RU" sz="28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224942" y="1902035"/>
            <a:ext cx="1522907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Достижения обучающихся</a:t>
            </a:r>
          </a:p>
          <a:p>
            <a:pPr algn="ctr"/>
            <a:endParaRPr lang="ru-RU" sz="28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H="1">
            <a:off x="5973280" y="1444358"/>
            <a:ext cx="22078" cy="518207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848707" y="1276569"/>
            <a:ext cx="3477341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Предлагаемая модель </a:t>
            </a:r>
            <a:endParaRPr lang="ru-RU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88094" y="1276569"/>
            <a:ext cx="343183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Действующая модель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233739" y="3247613"/>
            <a:ext cx="1522907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</a:t>
            </a:r>
            <a:r>
              <a:rPr lang="ru-RU" sz="14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суммативного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оценивания </a:t>
            </a:r>
          </a:p>
          <a:p>
            <a:pPr algn="ctr"/>
            <a:endParaRPr lang="ru-RU" sz="14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154986" y="3211113"/>
            <a:ext cx="1522907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Мониторинг МО</a:t>
            </a:r>
          </a:p>
          <a:p>
            <a:pPr algn="ctr"/>
            <a:endParaRPr lang="ru-RU" sz="2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0154986" y="4573543"/>
            <a:ext cx="1522907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Работа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 родителями</a:t>
            </a:r>
          </a:p>
          <a:p>
            <a:pPr algn="ctr"/>
            <a:endParaRPr lang="ru-RU" sz="1400" dirty="0"/>
          </a:p>
        </p:txBody>
      </p:sp>
      <p:cxnSp>
        <p:nvCxnSpPr>
          <p:cNvPr id="40" name="Прямая со стрелкой 39"/>
          <p:cNvCxnSpPr>
            <a:stCxn id="9" idx="2"/>
            <a:endCxn id="37" idx="0"/>
          </p:cNvCxnSpPr>
          <p:nvPr/>
        </p:nvCxnSpPr>
        <p:spPr>
          <a:xfrm>
            <a:off x="6987396" y="3052537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6958094" y="5506722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6973301" y="4424132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10927934" y="3052537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8979413" y="3086585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8935196" y="4424132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10945741" y="4378467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447130" y="1868608"/>
            <a:ext cx="5044447" cy="45243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Материалы </a:t>
            </a:r>
            <a:r>
              <a:rPr lang="ru-RU" sz="16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педопыта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: </a:t>
            </a:r>
          </a:p>
          <a:p>
            <a:pPr algn="ctr"/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эссе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творческий отчет 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самоанализ профессиональной деятельности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участие в конференциях, семинарах,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круглых столах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публикации в СМИ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отзывы обучающихся, родителей, коллег, членов администрации</a:t>
            </a:r>
          </a:p>
          <a:p>
            <a:pPr algn="ctr"/>
            <a:endParaRPr lang="ru-RU" sz="1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0154985" y="5678337"/>
            <a:ext cx="1545897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о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лимпиад, </a:t>
            </a:r>
            <a:r>
              <a:rPr lang="ru-RU" sz="14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проф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конкурсов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10941842" y="5525453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316896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5126</TotalTime>
  <Words>1546</Words>
  <Application>Microsoft Office PowerPoint</Application>
  <PresentationFormat>Произвольный</PresentationFormat>
  <Paragraphs>396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1_Тема Office</vt:lpstr>
      <vt:lpstr>Презентация PowerPoint</vt:lpstr>
      <vt:lpstr>ЦЕЛИ АТТЕСТАЦИИ</vt:lpstr>
      <vt:lpstr>Презентация PowerPoint</vt:lpstr>
      <vt:lpstr>ПЕРЕХОД НА НОВУЮ МОДЕЛЬ АТТЕСТАЦИИ ПЕДАГОГОВ</vt:lpstr>
      <vt:lpstr>Презентация PowerPoint</vt:lpstr>
      <vt:lpstr>Презентация PowerPoint</vt:lpstr>
      <vt:lpstr>Презентация PowerPoint</vt:lpstr>
      <vt:lpstr>СТРУКТУРА НАЦИОНАЛЬНОГО КВАЛИФИКАЦИОННОГО ТЕСТА</vt:lpstr>
      <vt:lpstr>СТРУКТУРА КОМПЛЕКСНОГО АНАЛИТИЧЕСКОГО ОБОБЩЕНИЯ ИТОГОВ ДЕЯТЕЛЬНОСТИ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Zhanbota</dc:creator>
  <cp:lastModifiedBy>User</cp:lastModifiedBy>
  <cp:revision>771</cp:revision>
  <cp:lastPrinted>2018-01-24T03:51:50Z</cp:lastPrinted>
  <dcterms:created xsi:type="dcterms:W3CDTF">2015-09-16T09:12:39Z</dcterms:created>
  <dcterms:modified xsi:type="dcterms:W3CDTF">2018-03-29T15:10:00Z</dcterms:modified>
</cp:coreProperties>
</file>